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Playfair Display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9369DCD-501D-4F53-8F57-DAFCD024B554}">
  <a:tblStyle styleId="{39369DCD-501D-4F53-8F57-DAFCD024B5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PlayfairDisplay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PlayfairDisplay-italic.fntdata"/><Relationship Id="rId45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regular.fntdata"/><Relationship Id="rId47" Type="http://schemas.openxmlformats.org/officeDocument/2006/relationships/font" Target="fonts/PlayfairDisplay-boldItalic.fntdata"/><Relationship Id="rId49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25f8ce1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25f8ce1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8a30a9ad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8a30a9ad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625f8ce11_1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625f8ce11_1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625f8ce11_1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625f8ce11_1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625f8ce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625f8ce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88e07210b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88e07210b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88f8171b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88f8171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88f8171b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88f8171b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625f8ce1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625f8ce1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88f8171b4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88f8171b4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625f8ce1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625f8ce1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87faa6532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87faa6532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88226ce6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88226ce6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88226ce6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88226ce6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88226ce6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88226ce6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88226ce6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88226ce6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88226ce6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88226ce6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87faa6532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87faa6532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88226ce6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88226ce6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88226ce6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88226ce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density near Santa monica, Hollywood and DTLA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88226ce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88226ce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88f8171b4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88f8171b4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Waze data set is new. - there are no public data sets available. - we got it from someone in person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Using this data set we are going find out the cause of different kinds of alerts and jams in LA. their severity level and number of counts of each cause.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88226ce6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88226ce6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intensity on highways (101), (405)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88226ce6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88226ce6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surprisingly lower level of jams then expected and that jams are concentrated in West part of DTLA where all the offices are situated (Banks, etc)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88e07210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88e07210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87ae27ef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87ae27ef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88f8171b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88f8171b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Waze data set is new. - there are no public data sets available. - we got it from someone in person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Using this data set we are going find out the cause of different kinds of alerts and jams in LA. their severity level and number of counts of each cause.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7faa653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7faa653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Waze data set is new. - there are no public data sets available. - we got it from someone in person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Using this data set we are going find out the cause of different kinds of alerts and jams in LA. their severity level and number of counts of each cause.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25f8ce11_1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25f8ce11_1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625f8ce1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625f8ce1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88e07210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88e0721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Hadoop 2.7.1.2.4.2.0-258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Subversion https://orahub.oraclecorp.com/bigdata-compute-bdcsce/bigtop-release.git -r ef18ece7fde04ac06ff77753e96ec308f83b66e8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Hive 1.2.1000.2.4.2.0-258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Subversion git://05035c7c8e55/ws/build/hive/rpm/BUILD/apache-hive-1.2.1-src -r 7910eaca2dbb6c2702f1cec12532f6f42415c97b</a:t>
            </a:r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625f8ce1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625f8ce1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Hadoop 2.7.1.2.4.2.0-258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Subversion https://orahub.oraclecorp.com/bigdata-compute-bdcsce/bigtop-release.git -r ef18ece7fde04ac06ff77753e96ec308f83b66e8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Hive 1.2.1000.2.4.2.0-258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Subversion git://05035c7c8e55/ws/build/hive/rpm/BUILD/apache-hive-1.2.1-src -r 7910eaca2dbb6c2702f1cec12532f6f42415c97b</a:t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dpwrBeXUucNwBeHOLnluZNnQIjvdyIBF/view" TargetMode="External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rjoshi5/waze_traffic_patterns_LosAngeles" TargetMode="External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2.jpg"/><Relationship Id="rId6" Type="http://schemas.openxmlformats.org/officeDocument/2006/relationships/image" Target="../media/image5.jpg"/><Relationship Id="rId7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CityOfLosAngeles/aqueduct/blob/master/waze/schema-waze.sq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8BA5D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178900" y="374975"/>
            <a:ext cx="8520600" cy="11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4300">
                <a:latin typeface="Oswald"/>
                <a:ea typeface="Oswald"/>
                <a:cs typeface="Oswald"/>
                <a:sym typeface="Oswald"/>
              </a:rPr>
              <a:t>Traffic </a:t>
            </a:r>
            <a:r>
              <a:rPr lang="en" sz="4300">
                <a:latin typeface="Oswald"/>
                <a:ea typeface="Oswald"/>
                <a:cs typeface="Oswald"/>
                <a:sym typeface="Oswald"/>
              </a:rPr>
              <a:t>Patterns</a:t>
            </a:r>
            <a:r>
              <a:rPr lang="en" sz="4000"/>
              <a:t> </a:t>
            </a:r>
            <a:endParaRPr sz="40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356350" y="2841600"/>
            <a:ext cx="4343100" cy="23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FFFFFF"/>
                </a:solidFill>
              </a:rPr>
              <a:t>Dalyapraz Dauletbak </a:t>
            </a:r>
            <a:endParaRPr b="0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FFFFFF"/>
                </a:solidFill>
              </a:rPr>
              <a:t>Wenji Hu </a:t>
            </a:r>
            <a:endParaRPr b="0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FFFFFF"/>
                </a:solidFill>
              </a:rPr>
              <a:t>Ritika Joshi </a:t>
            </a:r>
            <a:endParaRPr b="0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FFFFFF"/>
                </a:solidFill>
              </a:rPr>
              <a:t>Ketki Vyas</a:t>
            </a:r>
            <a:endParaRPr b="0">
              <a:solidFill>
                <a:srgbClr val="FFFFFF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825"/>
            <a:ext cx="3569600" cy="15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4356350" y="0"/>
            <a:ext cx="4343100" cy="375000"/>
          </a:xfrm>
          <a:prstGeom prst="rect">
            <a:avLst/>
          </a:prstGeom>
          <a:solidFill>
            <a:srgbClr val="A5E8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4356350" y="1543475"/>
            <a:ext cx="4343100" cy="1318200"/>
          </a:xfrm>
          <a:prstGeom prst="rect">
            <a:avLst/>
          </a:prstGeom>
          <a:solidFill>
            <a:srgbClr val="A5E8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CIS 5200-03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Group 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2"/>
          <p:cNvGrpSpPr/>
          <p:nvPr/>
        </p:nvGrpSpPr>
        <p:grpSpPr>
          <a:xfrm>
            <a:off x="344461" y="1115377"/>
            <a:ext cx="8409839" cy="4074108"/>
            <a:chOff x="1744787" y="1189366"/>
            <a:chExt cx="6682962" cy="3775119"/>
          </a:xfrm>
        </p:grpSpPr>
        <p:pic>
          <p:nvPicPr>
            <p:cNvPr id="135" name="Google Shape;135;p22"/>
            <p:cNvPicPr preferRelativeResize="0"/>
            <p:nvPr/>
          </p:nvPicPr>
          <p:blipFill rotWithShape="1">
            <a:blip r:embed="rId3">
              <a:alphaModFix/>
            </a:blip>
            <a:srcRect b="0" l="7355" r="0" t="0"/>
            <a:stretch/>
          </p:blipFill>
          <p:spPr>
            <a:xfrm>
              <a:off x="1744789" y="1189366"/>
              <a:ext cx="6682960" cy="3775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22"/>
            <p:cNvSpPr/>
            <p:nvPr/>
          </p:nvSpPr>
          <p:spPr>
            <a:xfrm>
              <a:off x="1744787" y="1433936"/>
              <a:ext cx="1862100" cy="180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2200" y="1433925"/>
              <a:ext cx="1154765" cy="9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2200" y="2349925"/>
              <a:ext cx="1154765" cy="916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074" y="345562"/>
            <a:ext cx="1160350" cy="7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highlight>
                  <a:srgbClr val="E8BA5D"/>
                </a:highlight>
              </a:rPr>
              <a:t>Architecture Chart</a:t>
            </a:r>
            <a:endParaRPr sz="3600">
              <a:solidFill>
                <a:srgbClr val="00FF00"/>
              </a:solidFill>
              <a:highlight>
                <a:srgbClr val="E8BA5D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E8BA5D"/>
                </a:highlight>
              </a:rPr>
              <a:t> Implementation Flow Chart</a:t>
            </a:r>
            <a:endParaRPr sz="3600">
              <a:highlight>
                <a:srgbClr val="E8BA5D"/>
              </a:highlight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6075" y="1189375"/>
            <a:ext cx="2388600" cy="1866000"/>
          </a:xfrm>
          <a:prstGeom prst="rightArrow">
            <a:avLst>
              <a:gd fmla="val 51326" name="adj1"/>
              <a:gd fmla="val 22463" name="adj2"/>
            </a:avLst>
          </a:prstGeom>
          <a:solidFill>
            <a:srgbClr val="A5E8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2"/>
                </a:solidFill>
                <a:highlight>
                  <a:srgbClr val="A5E8E6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Download raw dataset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2440750" y="1189375"/>
            <a:ext cx="2781300" cy="1866000"/>
          </a:xfrm>
          <a:prstGeom prst="rightArrow">
            <a:avLst>
              <a:gd fmla="val 51326" name="adj1"/>
              <a:gd fmla="val 24443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Upload dataset to HDFS</a:t>
            </a:r>
            <a:endParaRPr sz="2800">
              <a:solidFill>
                <a:schemeClr val="accent2"/>
              </a:solidFill>
              <a:highlight>
                <a:schemeClr val="accent5"/>
              </a:highlight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5222175" y="1189375"/>
            <a:ext cx="2388900" cy="1866000"/>
          </a:xfrm>
          <a:prstGeom prst="rightArrow">
            <a:avLst>
              <a:gd fmla="val 47781" name="adj1"/>
              <a:gd fmla="val 22401" name="adj2"/>
            </a:avLst>
          </a:prstGeom>
          <a:solidFill>
            <a:srgbClr val="A5E8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  <a:highlight>
                  <a:srgbClr val="A5E8E6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Create table on Hive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4288675" y="3227025"/>
            <a:ext cx="2996400" cy="1736400"/>
          </a:xfrm>
          <a:prstGeom prst="leftArrow">
            <a:avLst>
              <a:gd fmla="val 57521" name="adj1"/>
              <a:gd fmla="val 30264" name="adj2"/>
            </a:avLst>
          </a:prstGeom>
          <a:solidFill>
            <a:srgbClr val="A5E8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2"/>
                </a:solidFill>
                <a:highlight>
                  <a:srgbClr val="A5E8E6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Create summary table</a:t>
            </a:r>
            <a:endParaRPr sz="2800">
              <a:solidFill>
                <a:schemeClr val="accent2"/>
              </a:solidFill>
              <a:highlight>
                <a:srgbClr val="A5E8E6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7225775" y="2247100"/>
            <a:ext cx="1786800" cy="1866000"/>
          </a:xfrm>
          <a:prstGeom prst="downArrow">
            <a:avLst>
              <a:gd fmla="val 61615" name="adj1"/>
              <a:gd fmla="val 30242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2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Clean  data</a:t>
            </a:r>
            <a:endParaRPr sz="2800">
              <a:solidFill>
                <a:schemeClr val="accent2"/>
              </a:solidFill>
              <a:highlight>
                <a:schemeClr val="accent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2141300" y="3227025"/>
            <a:ext cx="2119800" cy="1736400"/>
          </a:xfrm>
          <a:prstGeom prst="leftArrow">
            <a:avLst>
              <a:gd fmla="val 50000" name="adj1"/>
              <a:gd fmla="val 45625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2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Export results</a:t>
            </a:r>
            <a:endParaRPr sz="2800">
              <a:solidFill>
                <a:schemeClr val="accent2"/>
              </a:solidFill>
              <a:highlight>
                <a:schemeClr val="accent5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-374925" y="3227025"/>
            <a:ext cx="2537100" cy="1736400"/>
          </a:xfrm>
          <a:prstGeom prst="leftArrow">
            <a:avLst>
              <a:gd fmla="val 50000" name="adj1"/>
              <a:gd fmla="val 32397" name="adj2"/>
            </a:avLst>
          </a:prstGeom>
          <a:solidFill>
            <a:srgbClr val="A5E8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2"/>
                </a:solidFill>
                <a:highlight>
                  <a:srgbClr val="A5E8E6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Visualize data</a:t>
            </a:r>
            <a:endParaRPr sz="2800">
              <a:solidFill>
                <a:schemeClr val="accent2"/>
              </a:solidFill>
              <a:highlight>
                <a:srgbClr val="A5E8E6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-381000" y="3022275"/>
            <a:ext cx="606900" cy="212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E8BA5D"/>
                </a:highlight>
              </a:rPr>
              <a:t> Implementation of Analysis</a:t>
            </a:r>
            <a:endParaRPr sz="3600">
              <a:highlight>
                <a:srgbClr val="E8BA5D"/>
              </a:highlight>
            </a:endParaRPr>
          </a:p>
        </p:txBody>
      </p:sp>
      <p:grpSp>
        <p:nvGrpSpPr>
          <p:cNvPr id="160" name="Google Shape;160;p24"/>
          <p:cNvGrpSpPr/>
          <p:nvPr/>
        </p:nvGrpSpPr>
        <p:grpSpPr>
          <a:xfrm>
            <a:off x="750052" y="1384375"/>
            <a:ext cx="8082298" cy="1171525"/>
            <a:chOff x="3499781" y="1140995"/>
            <a:chExt cx="8082298" cy="1171525"/>
          </a:xfrm>
        </p:grpSpPr>
        <p:sp>
          <p:nvSpPr>
            <p:cNvPr id="161" name="Google Shape;161;p24"/>
            <p:cNvSpPr/>
            <p:nvPr/>
          </p:nvSpPr>
          <p:spPr>
            <a:xfrm>
              <a:off x="4931079" y="1140995"/>
              <a:ext cx="133500" cy="998587"/>
            </a:xfrm>
            <a:prstGeom prst="rect">
              <a:avLst/>
            </a:prstGeom>
            <a:solidFill>
              <a:srgbClr val="A5E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 txBox="1"/>
            <p:nvPr/>
          </p:nvSpPr>
          <p:spPr>
            <a:xfrm>
              <a:off x="5064579" y="1396620"/>
              <a:ext cx="65175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accent2"/>
                  </a:solidFill>
                  <a:highlight>
                    <a:srgbClr val="A5E8E6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Downloaded the raw csv data files </a:t>
              </a:r>
              <a:endParaRPr sz="700">
                <a:solidFill>
                  <a:schemeClr val="accent2"/>
                </a:solidFill>
                <a:highlight>
                  <a:srgbClr val="A5E8E6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24"/>
            <p:cNvSpPr txBox="1"/>
            <p:nvPr/>
          </p:nvSpPr>
          <p:spPr>
            <a:xfrm>
              <a:off x="3499781" y="1354695"/>
              <a:ext cx="12360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Step 1</a:t>
              </a:r>
              <a:endParaRPr sz="28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164" name="Google Shape;164;p24"/>
          <p:cNvGrpSpPr/>
          <p:nvPr/>
        </p:nvGrpSpPr>
        <p:grpSpPr>
          <a:xfrm>
            <a:off x="750050" y="2343323"/>
            <a:ext cx="8082300" cy="1142980"/>
            <a:chOff x="3499778" y="1145451"/>
            <a:chExt cx="8082300" cy="1142980"/>
          </a:xfrm>
        </p:grpSpPr>
        <p:sp>
          <p:nvSpPr>
            <p:cNvPr id="165" name="Google Shape;165;p24"/>
            <p:cNvSpPr/>
            <p:nvPr/>
          </p:nvSpPr>
          <p:spPr>
            <a:xfrm>
              <a:off x="4931078" y="1145451"/>
              <a:ext cx="133500" cy="11429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 txBox="1"/>
            <p:nvPr/>
          </p:nvSpPr>
          <p:spPr>
            <a:xfrm>
              <a:off x="5064579" y="1145452"/>
              <a:ext cx="6517500" cy="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accent2"/>
                  </a:solidFill>
                  <a:highlight>
                    <a:schemeClr val="accent5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Uploaded the csv files from local to  server</a:t>
              </a:r>
              <a:endParaRPr sz="700">
                <a:solidFill>
                  <a:schemeClr val="accent2"/>
                </a:solidFill>
                <a:highlight>
                  <a:schemeClr val="accent5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24"/>
            <p:cNvSpPr txBox="1"/>
            <p:nvPr/>
          </p:nvSpPr>
          <p:spPr>
            <a:xfrm>
              <a:off x="3499778" y="1354702"/>
              <a:ext cx="12360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Step 2</a:t>
              </a:r>
              <a:endParaRPr sz="28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168" name="Google Shape;168;p24"/>
          <p:cNvGrpSpPr/>
          <p:nvPr/>
        </p:nvGrpSpPr>
        <p:grpSpPr>
          <a:xfrm>
            <a:off x="750052" y="3464150"/>
            <a:ext cx="8082298" cy="694215"/>
            <a:chOff x="3499781" y="1507084"/>
            <a:chExt cx="8082298" cy="694215"/>
          </a:xfrm>
        </p:grpSpPr>
        <p:sp>
          <p:nvSpPr>
            <p:cNvPr id="169" name="Google Shape;169;p24"/>
            <p:cNvSpPr/>
            <p:nvPr/>
          </p:nvSpPr>
          <p:spPr>
            <a:xfrm>
              <a:off x="4931079" y="1526454"/>
              <a:ext cx="133500" cy="674844"/>
            </a:xfrm>
            <a:prstGeom prst="rect">
              <a:avLst/>
            </a:prstGeom>
            <a:solidFill>
              <a:srgbClr val="A5E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 txBox="1"/>
            <p:nvPr/>
          </p:nvSpPr>
          <p:spPr>
            <a:xfrm>
              <a:off x="5064579" y="1526459"/>
              <a:ext cx="65175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accent2"/>
                  </a:solidFill>
                  <a:highlight>
                    <a:srgbClr val="A5E8E6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Loaded the csv files into HDFS</a:t>
              </a:r>
              <a:endParaRPr sz="700">
                <a:solidFill>
                  <a:schemeClr val="accent2"/>
                </a:solidFill>
                <a:highlight>
                  <a:srgbClr val="A5E8E6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24"/>
            <p:cNvSpPr txBox="1"/>
            <p:nvPr/>
          </p:nvSpPr>
          <p:spPr>
            <a:xfrm>
              <a:off x="3499781" y="1507084"/>
              <a:ext cx="12360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Step 3</a:t>
              </a:r>
              <a:endParaRPr sz="28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750050" y="4311575"/>
            <a:ext cx="1264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</a:t>
            </a:r>
            <a:endParaRPr sz="9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2321375" y="4355825"/>
            <a:ext cx="6511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2"/>
                </a:solidFill>
                <a:highlight>
                  <a:schemeClr val="accent5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Created tables’ schema using HiveQL</a:t>
            </a:r>
            <a:endParaRPr sz="700">
              <a:solidFill>
                <a:schemeClr val="accent2"/>
              </a:solidFill>
              <a:highlight>
                <a:schemeClr val="accent5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2181350" y="4159750"/>
            <a:ext cx="133500" cy="91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 rot="10800000">
            <a:off x="2113325" y="2338850"/>
            <a:ext cx="282600" cy="200700"/>
          </a:xfrm>
          <a:prstGeom prst="triangle">
            <a:avLst>
              <a:gd fmla="val 50000" name="adj"/>
            </a:avLst>
          </a:prstGeom>
          <a:solidFill>
            <a:srgbClr val="A5E8E6"/>
          </a:solidFill>
          <a:ln cap="flat" cmpd="sng" w="9525">
            <a:solidFill>
              <a:srgbClr val="A5E8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 rot="10800000">
            <a:off x="2106800" y="3464150"/>
            <a:ext cx="282600" cy="2007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 rot="10800000">
            <a:off x="2113325" y="4158375"/>
            <a:ext cx="282600" cy="200700"/>
          </a:xfrm>
          <a:prstGeom prst="triangle">
            <a:avLst>
              <a:gd fmla="val 50000" name="adj"/>
            </a:avLst>
          </a:prstGeom>
          <a:solidFill>
            <a:srgbClr val="A5E8E6"/>
          </a:solidFill>
          <a:ln cap="flat" cmpd="sng" w="9525">
            <a:solidFill>
              <a:srgbClr val="A5E8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 rot="10800000">
            <a:off x="2113325" y="4962600"/>
            <a:ext cx="282600" cy="2007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E8BA5D"/>
                </a:highlight>
              </a:rPr>
              <a:t> Implementation of Analysis (Cont’d)  </a:t>
            </a:r>
            <a:endParaRPr sz="3600">
              <a:highlight>
                <a:srgbClr val="E8BA5D"/>
              </a:highlight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5"/>
          <p:cNvGrpSpPr/>
          <p:nvPr/>
        </p:nvGrpSpPr>
        <p:grpSpPr>
          <a:xfrm>
            <a:off x="728000" y="1434175"/>
            <a:ext cx="8104575" cy="798957"/>
            <a:chOff x="3472300" y="1140950"/>
            <a:chExt cx="8104575" cy="798957"/>
          </a:xfrm>
        </p:grpSpPr>
        <p:sp>
          <p:nvSpPr>
            <p:cNvPr id="187" name="Google Shape;187;p25"/>
            <p:cNvSpPr/>
            <p:nvPr/>
          </p:nvSpPr>
          <p:spPr>
            <a:xfrm>
              <a:off x="4932175" y="1144531"/>
              <a:ext cx="133500" cy="795375"/>
            </a:xfrm>
            <a:prstGeom prst="rect">
              <a:avLst/>
            </a:prstGeom>
            <a:solidFill>
              <a:srgbClr val="A5E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 txBox="1"/>
            <p:nvPr/>
          </p:nvSpPr>
          <p:spPr>
            <a:xfrm>
              <a:off x="5065675" y="1222250"/>
              <a:ext cx="6511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accent2"/>
                  </a:solidFill>
                  <a:highlight>
                    <a:srgbClr val="A5E8E6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Cleaned data</a:t>
              </a:r>
              <a:r>
                <a:rPr lang="en" sz="2800">
                  <a:solidFill>
                    <a:schemeClr val="accent2"/>
                  </a:solidFill>
                  <a:highlight>
                    <a:srgbClr val="A5E8E6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 by using HiveQL</a:t>
              </a:r>
              <a:endParaRPr sz="700">
                <a:solidFill>
                  <a:schemeClr val="accent2"/>
                </a:solidFill>
                <a:highlight>
                  <a:srgbClr val="A5E8E6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5"/>
            <p:cNvSpPr txBox="1"/>
            <p:nvPr/>
          </p:nvSpPr>
          <p:spPr>
            <a:xfrm>
              <a:off x="3472300" y="1140950"/>
              <a:ext cx="12645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Step 5</a:t>
              </a:r>
              <a:endParaRPr sz="28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190" name="Google Shape;190;p25"/>
          <p:cNvGrpSpPr/>
          <p:nvPr/>
        </p:nvGrpSpPr>
        <p:grpSpPr>
          <a:xfrm>
            <a:off x="728000" y="2207750"/>
            <a:ext cx="8104575" cy="801267"/>
            <a:chOff x="3472300" y="1138640"/>
            <a:chExt cx="8104575" cy="801267"/>
          </a:xfrm>
        </p:grpSpPr>
        <p:sp>
          <p:nvSpPr>
            <p:cNvPr id="191" name="Google Shape;191;p25"/>
            <p:cNvSpPr/>
            <p:nvPr/>
          </p:nvSpPr>
          <p:spPr>
            <a:xfrm>
              <a:off x="4932175" y="1144531"/>
              <a:ext cx="133500" cy="7953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5"/>
            <p:cNvSpPr txBox="1"/>
            <p:nvPr/>
          </p:nvSpPr>
          <p:spPr>
            <a:xfrm>
              <a:off x="5065675" y="1222240"/>
              <a:ext cx="6511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accent2"/>
                  </a:solidFill>
                  <a:highlight>
                    <a:schemeClr val="accent5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Created summary table for analysis</a:t>
              </a:r>
              <a:endParaRPr sz="700">
                <a:solidFill>
                  <a:schemeClr val="accent2"/>
                </a:solidFill>
                <a:highlight>
                  <a:srgbClr val="A5E8E6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25"/>
            <p:cNvSpPr txBox="1"/>
            <p:nvPr/>
          </p:nvSpPr>
          <p:spPr>
            <a:xfrm>
              <a:off x="3472300" y="1138640"/>
              <a:ext cx="12618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Step 6 </a:t>
              </a:r>
              <a:endParaRPr sz="9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" name="Google Shape;194;p25"/>
          <p:cNvGrpSpPr/>
          <p:nvPr/>
        </p:nvGrpSpPr>
        <p:grpSpPr>
          <a:xfrm>
            <a:off x="728000" y="3016450"/>
            <a:ext cx="8104575" cy="1253086"/>
            <a:chOff x="3472300" y="1144531"/>
            <a:chExt cx="8104575" cy="872805"/>
          </a:xfrm>
        </p:grpSpPr>
        <p:sp>
          <p:nvSpPr>
            <p:cNvPr id="195" name="Google Shape;195;p25"/>
            <p:cNvSpPr/>
            <p:nvPr/>
          </p:nvSpPr>
          <p:spPr>
            <a:xfrm>
              <a:off x="4932175" y="1144531"/>
              <a:ext cx="133500" cy="872805"/>
            </a:xfrm>
            <a:prstGeom prst="rect">
              <a:avLst/>
            </a:prstGeom>
            <a:solidFill>
              <a:srgbClr val="A5E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 txBox="1"/>
            <p:nvPr/>
          </p:nvSpPr>
          <p:spPr>
            <a:xfrm>
              <a:off x="5065675" y="1222260"/>
              <a:ext cx="6511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accent2"/>
                  </a:solidFill>
                  <a:highlight>
                    <a:srgbClr val="A5E8E6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Exported results into csv files for further analysis in BI tools</a:t>
              </a:r>
              <a:endParaRPr sz="2800">
                <a:solidFill>
                  <a:schemeClr val="accent2"/>
                </a:solidFill>
                <a:highlight>
                  <a:srgbClr val="A5E8E6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97" name="Google Shape;197;p25"/>
            <p:cNvSpPr txBox="1"/>
            <p:nvPr/>
          </p:nvSpPr>
          <p:spPr>
            <a:xfrm>
              <a:off x="3472300" y="1355560"/>
              <a:ext cx="11913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Step 7</a:t>
              </a:r>
              <a:endParaRPr sz="9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8" name="Google Shape;198;p25"/>
          <p:cNvGrpSpPr/>
          <p:nvPr/>
        </p:nvGrpSpPr>
        <p:grpSpPr>
          <a:xfrm>
            <a:off x="728000" y="4269775"/>
            <a:ext cx="8338875" cy="798952"/>
            <a:chOff x="3472300" y="1140955"/>
            <a:chExt cx="8338875" cy="798952"/>
          </a:xfrm>
        </p:grpSpPr>
        <p:sp>
          <p:nvSpPr>
            <p:cNvPr id="199" name="Google Shape;199;p25"/>
            <p:cNvSpPr txBox="1"/>
            <p:nvPr/>
          </p:nvSpPr>
          <p:spPr>
            <a:xfrm>
              <a:off x="5065675" y="1222255"/>
              <a:ext cx="67455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accent2"/>
                  </a:solidFill>
                  <a:highlight>
                    <a:schemeClr val="accent5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Visualized data using Excel and Power BI</a:t>
              </a:r>
              <a:endParaRPr sz="700">
                <a:solidFill>
                  <a:schemeClr val="accent2"/>
                </a:solidFill>
                <a:highlight>
                  <a:srgbClr val="A5E8E6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5"/>
            <p:cNvSpPr txBox="1"/>
            <p:nvPr/>
          </p:nvSpPr>
          <p:spPr>
            <a:xfrm>
              <a:off x="3472300" y="1140955"/>
              <a:ext cx="12645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Step 8</a:t>
              </a:r>
              <a:endParaRPr sz="9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1" name="Google Shape;201;p25"/>
            <p:cNvGrpSpPr/>
            <p:nvPr/>
          </p:nvGrpSpPr>
          <p:grpSpPr>
            <a:xfrm>
              <a:off x="4734025" y="1144531"/>
              <a:ext cx="529800" cy="795375"/>
              <a:chOff x="4318975" y="1086100"/>
              <a:chExt cx="529800" cy="588600"/>
            </a:xfrm>
          </p:grpSpPr>
          <p:sp>
            <p:nvSpPr>
              <p:cNvPr id="202" name="Google Shape;202;p25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3" name="Google Shape;203;p25"/>
              <p:cNvCxnSpPr/>
              <p:nvPr/>
            </p:nvCxnSpPr>
            <p:spPr>
              <a:xfrm rot="10800000">
                <a:off x="4318975" y="1674695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04" name="Google Shape;204;p25"/>
          <p:cNvSpPr/>
          <p:nvPr/>
        </p:nvSpPr>
        <p:spPr>
          <a:xfrm rot="10800000">
            <a:off x="2112300" y="2207750"/>
            <a:ext cx="282600" cy="200700"/>
          </a:xfrm>
          <a:prstGeom prst="triangle">
            <a:avLst>
              <a:gd fmla="val 50000" name="adj"/>
            </a:avLst>
          </a:prstGeom>
          <a:solidFill>
            <a:srgbClr val="A5E8E6"/>
          </a:solidFill>
          <a:ln cap="flat" cmpd="sng" w="9525">
            <a:solidFill>
              <a:srgbClr val="A5E8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 rot="10800000">
            <a:off x="2112300" y="4269525"/>
            <a:ext cx="282600" cy="200700"/>
          </a:xfrm>
          <a:prstGeom prst="triangle">
            <a:avLst>
              <a:gd fmla="val 50000" name="adj"/>
            </a:avLst>
          </a:prstGeom>
          <a:solidFill>
            <a:srgbClr val="A5E8E6"/>
          </a:solidFill>
          <a:ln cap="flat" cmpd="sng" w="9525">
            <a:solidFill>
              <a:srgbClr val="A5E8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 rot="10800000">
            <a:off x="2112300" y="3009025"/>
            <a:ext cx="282600" cy="2007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The Raw Files</a:t>
            </a:r>
            <a:endParaRPr>
              <a:highlight>
                <a:srgbClr val="E8BA5D"/>
              </a:highlight>
            </a:endParaRP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311700" y="1234075"/>
            <a:ext cx="8520600" cy="15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" sz="2800"/>
              <a:t>a</a:t>
            </a:r>
            <a:r>
              <a:rPr lang="en" sz="2800"/>
              <a:t>lerts_head_raw_data.csv               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" sz="2800"/>
              <a:t>irregularities</a:t>
            </a:r>
            <a:r>
              <a:rPr lang="en" sz="2800"/>
              <a:t>_head_raw_data.csv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" sz="2800"/>
              <a:t>jams_head_raw_data.csv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79675"/>
            <a:ext cx="9143999" cy="1472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3342"/>
            <a:ext cx="915975" cy="824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Data structure (Raw files)</a:t>
            </a:r>
            <a:endParaRPr>
              <a:highlight>
                <a:srgbClr val="E8BA5D"/>
              </a:highlight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342"/>
            <a:ext cx="915975" cy="82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75" y="1109725"/>
            <a:ext cx="281509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3613" y="1109725"/>
            <a:ext cx="3065900" cy="32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0750" y="1109725"/>
            <a:ext cx="1992471" cy="32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>
            <a:off x="1740175" y="4344000"/>
            <a:ext cx="1532100" cy="686100"/>
          </a:xfrm>
          <a:prstGeom prst="rect">
            <a:avLst/>
          </a:prstGeom>
          <a:noFill/>
          <a:ln cap="flat" cmpd="sng" w="28575">
            <a:solidFill>
              <a:srgbClr val="EA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7809650" y="3771325"/>
            <a:ext cx="915900" cy="632100"/>
          </a:xfrm>
          <a:prstGeom prst="rect">
            <a:avLst/>
          </a:prstGeom>
          <a:noFill/>
          <a:ln cap="flat" cmpd="sng" w="28575">
            <a:solidFill>
              <a:srgbClr val="EA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4842700" y="2084600"/>
            <a:ext cx="1750800" cy="294600"/>
          </a:xfrm>
          <a:prstGeom prst="rect">
            <a:avLst/>
          </a:prstGeom>
          <a:noFill/>
          <a:ln cap="flat" cmpd="sng" w="28575">
            <a:solidFill>
              <a:srgbClr val="EA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/>
          <p:nvPr/>
        </p:nvSpPr>
        <p:spPr>
          <a:xfrm>
            <a:off x="3453625" y="1925975"/>
            <a:ext cx="3139800" cy="190500"/>
          </a:xfrm>
          <a:prstGeom prst="rect">
            <a:avLst/>
          </a:prstGeom>
          <a:noFill/>
          <a:ln cap="flat" cmpd="sng" w="28575">
            <a:solidFill>
              <a:srgbClr val="EA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6642250" y="2223750"/>
            <a:ext cx="2119200" cy="190500"/>
          </a:xfrm>
          <a:prstGeom prst="rect">
            <a:avLst/>
          </a:prstGeom>
          <a:noFill/>
          <a:ln cap="flat" cmpd="sng" w="28575">
            <a:solidFill>
              <a:srgbClr val="EA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Data Cleaning</a:t>
            </a:r>
            <a:endParaRPr>
              <a:highlight>
                <a:srgbClr val="E8BA5D"/>
              </a:highlight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342"/>
            <a:ext cx="915975" cy="82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925426" cy="242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350" y="1170125"/>
            <a:ext cx="4659650" cy="149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2" y="3594875"/>
            <a:ext cx="9141453" cy="13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Summary data</a:t>
            </a:r>
            <a:endParaRPr>
              <a:highlight>
                <a:srgbClr val="E8BA5D"/>
              </a:highlight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342"/>
            <a:ext cx="915975" cy="82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37075"/>
            <a:ext cx="8839199" cy="127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5267800" cy="18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4963" y="1170113"/>
            <a:ext cx="4695825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Visualization</a:t>
            </a:r>
            <a:r>
              <a:rPr lang="en"/>
              <a:t> 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311700" y="1128200"/>
            <a:ext cx="8520600" cy="4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➔"/>
            </a:pPr>
            <a:r>
              <a:rPr lang="en" sz="2600"/>
              <a:t>Information we are using: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Location/Time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Level of traffic intensity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X and Y coordinates (Longitude &amp; Latitude)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Counts of jams and alerts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➔"/>
            </a:pPr>
            <a:r>
              <a:rPr lang="en" sz="2600"/>
              <a:t>Tools we are using: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Excel - 3D map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Power BI - Flow map, pie charts, bar charts</a:t>
            </a:r>
            <a:endParaRPr sz="2600"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3D Map on Excel Alerts and Accidents (1/2/2018)</a:t>
            </a:r>
            <a:r>
              <a:rPr lang="en"/>
              <a:t> 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1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525" y="1132100"/>
            <a:ext cx="6112376" cy="40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E8E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66400" y="67450"/>
            <a:ext cx="57426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A785E"/>
                </a:solidFill>
              </a:rPr>
              <a:t>Table of Content</a:t>
            </a:r>
            <a:endParaRPr b="1" sz="3600">
              <a:solidFill>
                <a:srgbClr val="EA785E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 amt="39000"/>
          </a:blip>
          <a:srcRect b="9650" l="0" r="4287" t="9391"/>
          <a:stretch/>
        </p:blipFill>
        <p:spPr>
          <a:xfrm>
            <a:off x="2574573" y="885450"/>
            <a:ext cx="4942584" cy="4180800"/>
          </a:xfrm>
          <a:prstGeom prst="rect">
            <a:avLst/>
          </a:prstGeom>
          <a:noFill/>
          <a:ln>
            <a:noFill/>
          </a:ln>
          <a:effectLst>
            <a:reflection blurRad="0" dir="5400000" dist="95250" endA="0" endPos="36000" fadeDir="5400012" kx="0" rotWithShape="0" algn="bl" stPos="0" sy="-100000" ky="0"/>
          </a:effectLst>
        </p:spPr>
      </p:pic>
      <p:sp>
        <p:nvSpPr>
          <p:cNvPr id="69" name="Google Shape;69;p14"/>
          <p:cNvSpPr txBox="1"/>
          <p:nvPr>
            <p:ph idx="4294967295" type="body"/>
          </p:nvPr>
        </p:nvSpPr>
        <p:spPr>
          <a:xfrm>
            <a:off x="311700" y="515250"/>
            <a:ext cx="8520600" cy="455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Char char="●"/>
            </a:pPr>
            <a:r>
              <a:rPr lang="en" sz="2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What is Waze</a:t>
            </a:r>
            <a:endParaRPr sz="2800">
              <a:solidFill>
                <a:schemeClr val="accen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Char char="●"/>
            </a:pPr>
            <a:r>
              <a:rPr lang="en" sz="2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sz="2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Char char="●"/>
            </a:pPr>
            <a:r>
              <a:rPr lang="en" sz="2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Oracle Cluster Specification</a:t>
            </a:r>
            <a:endParaRPr sz="2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Char char="●"/>
            </a:pPr>
            <a:r>
              <a:rPr lang="en" sz="2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Hadoop Specification</a:t>
            </a:r>
            <a:endParaRPr sz="2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Char char="●"/>
            </a:pPr>
            <a:r>
              <a:rPr lang="en" sz="2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Architecture Chart</a:t>
            </a:r>
            <a:endParaRPr sz="2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Char char="●"/>
            </a:pPr>
            <a:r>
              <a:rPr lang="en" sz="2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Implementation of</a:t>
            </a:r>
            <a:r>
              <a:rPr lang="en" sz="2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 Analysis</a:t>
            </a:r>
            <a:endParaRPr sz="2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Char char="●"/>
            </a:pPr>
            <a:r>
              <a:rPr lang="en" sz="2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Data Specification</a:t>
            </a:r>
            <a:endParaRPr sz="2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Char char="●"/>
            </a:pPr>
            <a:r>
              <a:rPr lang="en" sz="2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Data Cleaning</a:t>
            </a:r>
            <a:endParaRPr sz="2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Char char="●"/>
            </a:pPr>
            <a:r>
              <a:rPr lang="en" sz="2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Visualization</a:t>
            </a:r>
            <a:endParaRPr sz="2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swald"/>
              <a:buChar char="●"/>
            </a:pPr>
            <a:r>
              <a:rPr lang="en" sz="2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sz="2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3D Map on Excel through Timeline </a:t>
            </a:r>
            <a:r>
              <a:rPr lang="en">
                <a:highlight>
                  <a:srgbClr val="E8BA5D"/>
                </a:highlight>
              </a:rPr>
              <a:t>(1/2/2018)</a:t>
            </a:r>
            <a:r>
              <a:rPr lang="en"/>
              <a:t> </a:t>
            </a:r>
            <a:r>
              <a:rPr lang="en"/>
              <a:t> </a:t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1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 title="jams_slow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7725"/>
            <a:ext cx="914400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Alerts in LA County - Dashboard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575" y="1017725"/>
            <a:ext cx="7346377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Number of Alerts by Time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 rotWithShape="1">
          <a:blip r:embed="rId4">
            <a:alphaModFix/>
          </a:blip>
          <a:srcRect b="0" l="0" r="0" t="4489"/>
          <a:stretch/>
        </p:blipFill>
        <p:spPr>
          <a:xfrm>
            <a:off x="57450" y="1189375"/>
            <a:ext cx="8626205" cy="38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5816075" y="1053850"/>
            <a:ext cx="20427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A785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Peak-hour</a:t>
            </a:r>
            <a:endParaRPr sz="2800">
              <a:solidFill>
                <a:srgbClr val="EA785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6435050" y="1682100"/>
            <a:ext cx="846000" cy="3348000"/>
          </a:xfrm>
          <a:prstGeom prst="rect">
            <a:avLst/>
          </a:prstGeom>
          <a:noFill/>
          <a:ln cap="flat" cmpd="sng" w="28575">
            <a:solidFill>
              <a:srgbClr val="EA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Number of Alerts by City in LA County</a:t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 rotWithShape="1">
          <a:blip r:embed="rId4">
            <a:alphaModFix/>
          </a:blip>
          <a:srcRect b="0" l="2686" r="2057" t="0"/>
          <a:stretch/>
        </p:blipFill>
        <p:spPr>
          <a:xfrm>
            <a:off x="311700" y="1512317"/>
            <a:ext cx="4925324" cy="266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029" y="1017725"/>
            <a:ext cx="3669222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Number of Alerts by Road Types</a:t>
            </a: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75" y="1251138"/>
            <a:ext cx="8427085" cy="3649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Amount of Alerts </a:t>
            </a:r>
            <a:r>
              <a:rPr lang="en">
                <a:highlight>
                  <a:srgbClr val="E8BA5D"/>
                </a:highlight>
              </a:rPr>
              <a:t>by Types/Subtypes</a:t>
            </a:r>
            <a:endParaRPr/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63" y="1189376"/>
            <a:ext cx="7778075" cy="38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Traffic J</a:t>
            </a:r>
            <a:r>
              <a:rPr lang="en">
                <a:highlight>
                  <a:srgbClr val="E8BA5D"/>
                </a:highlight>
              </a:rPr>
              <a:t>ams - Dashboard </a:t>
            </a:r>
            <a:r>
              <a:rPr lang="en"/>
              <a:t> </a:t>
            </a:r>
            <a:endParaRPr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 rotWithShape="1">
          <a:blip r:embed="rId4">
            <a:alphaModFix/>
          </a:blip>
          <a:srcRect b="0" l="0" r="0" t="4397"/>
          <a:stretch/>
        </p:blipFill>
        <p:spPr>
          <a:xfrm>
            <a:off x="716250" y="1189375"/>
            <a:ext cx="7711502" cy="39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Jams by Levels and Street Types</a:t>
            </a:r>
            <a:r>
              <a:rPr lang="en">
                <a:highlight>
                  <a:srgbClr val="E8BA5D"/>
                </a:highlight>
              </a:rPr>
              <a:t> </a:t>
            </a:r>
            <a:endParaRPr/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/>
          <p:nvPr>
            <p:ph type="title"/>
          </p:nvPr>
        </p:nvSpPr>
        <p:spPr>
          <a:xfrm>
            <a:off x="305250" y="1298150"/>
            <a:ext cx="44085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5E8E6"/>
                </a:solidFill>
                <a:highlight>
                  <a:srgbClr val="A5E8E6"/>
                </a:highlight>
              </a:rPr>
              <a:t>__________</a:t>
            </a:r>
            <a:r>
              <a:rPr lang="en" sz="2800">
                <a:highlight>
                  <a:srgbClr val="A5E8E6"/>
                </a:highlight>
              </a:rPr>
              <a:t>Jam Level (1-4)</a:t>
            </a:r>
            <a:r>
              <a:rPr lang="en" sz="2800">
                <a:solidFill>
                  <a:srgbClr val="A5E8E6"/>
                </a:solidFill>
                <a:highlight>
                  <a:srgbClr val="A5E8E6"/>
                </a:highlight>
              </a:rPr>
              <a:t>___ </a:t>
            </a:r>
            <a:r>
              <a:rPr lang="en" sz="2800">
                <a:solidFill>
                  <a:srgbClr val="A5E8E6"/>
                </a:solidFill>
                <a:highlight>
                  <a:srgbClr val="A5E8E6"/>
                </a:highlight>
              </a:rPr>
              <a:t>_  __</a:t>
            </a:r>
            <a:r>
              <a:rPr lang="en" sz="2800">
                <a:highlight>
                  <a:srgbClr val="A5E8E6"/>
                </a:highlight>
              </a:rPr>
              <a:t> </a:t>
            </a:r>
            <a:endParaRPr sz="2800">
              <a:highlight>
                <a:srgbClr val="A5E8E6"/>
              </a:highlight>
            </a:endParaRPr>
          </a:p>
        </p:txBody>
      </p:sp>
      <p:sp>
        <p:nvSpPr>
          <p:cNvPr id="321" name="Google Shape;321;p39"/>
          <p:cNvSpPr txBox="1"/>
          <p:nvPr>
            <p:ph type="title"/>
          </p:nvPr>
        </p:nvSpPr>
        <p:spPr>
          <a:xfrm>
            <a:off x="4516400" y="1298150"/>
            <a:ext cx="458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5E8E6"/>
                </a:solidFill>
                <a:highlight>
                  <a:srgbClr val="A5E8E6"/>
                </a:highlight>
              </a:rPr>
              <a:t>_</a:t>
            </a:r>
            <a:r>
              <a:rPr lang="en" sz="2800">
                <a:highlight>
                  <a:srgbClr val="A5E8E6"/>
                </a:highlight>
              </a:rPr>
              <a:t>Amount of Jams on Street Types</a:t>
            </a:r>
            <a:r>
              <a:rPr lang="en" sz="2800">
                <a:solidFill>
                  <a:srgbClr val="A5E8E6"/>
                </a:solidFill>
                <a:highlight>
                  <a:srgbClr val="A5E8E6"/>
                </a:highlight>
              </a:rPr>
              <a:t>_</a:t>
            </a:r>
            <a:endParaRPr sz="2800">
              <a:solidFill>
                <a:srgbClr val="A5E8E6"/>
              </a:solidFill>
              <a:highlight>
                <a:srgbClr val="A5E8E6"/>
              </a:highlight>
            </a:endParaRPr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600" y="1817850"/>
            <a:ext cx="2579075" cy="30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87" y="2081074"/>
            <a:ext cx="3420725" cy="27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Traffic J</a:t>
            </a:r>
            <a:r>
              <a:rPr lang="en">
                <a:highlight>
                  <a:srgbClr val="E8BA5D"/>
                </a:highlight>
              </a:rPr>
              <a:t>ams Patterns in LA County </a:t>
            </a:r>
            <a:r>
              <a:rPr lang="en"/>
              <a:t> </a:t>
            </a:r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450" y="1017725"/>
            <a:ext cx="5817800" cy="414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Traffic </a:t>
            </a:r>
            <a:r>
              <a:rPr lang="en">
                <a:highlight>
                  <a:srgbClr val="E8BA5D"/>
                </a:highlight>
              </a:rPr>
              <a:t>Jams in Santa Monica (Close up) </a:t>
            </a:r>
            <a:r>
              <a:rPr lang="en"/>
              <a:t> </a:t>
            </a:r>
            <a:endParaRPr/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 rotWithShape="1">
          <a:blip r:embed="rId4">
            <a:alphaModFix/>
          </a:blip>
          <a:srcRect b="8012" l="0" r="0" t="0"/>
          <a:stretch/>
        </p:blipFill>
        <p:spPr>
          <a:xfrm>
            <a:off x="1403910" y="1017725"/>
            <a:ext cx="6336177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227675" y="368825"/>
            <a:ext cx="7604700" cy="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E8BA5D"/>
                </a:highlight>
              </a:rPr>
              <a:t>What is Waze</a:t>
            </a:r>
            <a:r>
              <a:rPr lang="en" sz="3600">
                <a:highlight>
                  <a:srgbClr val="E8BA5D"/>
                </a:highlight>
              </a:rPr>
              <a:t> </a:t>
            </a:r>
            <a:endParaRPr sz="3600">
              <a:highlight>
                <a:srgbClr val="E8BA5D"/>
              </a:highlight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085250"/>
            <a:ext cx="8741100" cy="4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"/>
              <a:buChar char="➔"/>
            </a:pPr>
            <a:r>
              <a:rPr lang="en" sz="2800"/>
              <a:t>A GPS navigation mobile application 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"/>
              <a:buChar char="➔"/>
            </a:pPr>
            <a:r>
              <a:rPr lang="en" sz="2800"/>
              <a:t>Provide real-time directions and u</a:t>
            </a:r>
            <a:r>
              <a:rPr lang="en" sz="2800"/>
              <a:t>p-to-date information</a:t>
            </a:r>
            <a:endParaRPr sz="2800"/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◆"/>
            </a:pPr>
            <a:r>
              <a:rPr lang="en" sz="2800"/>
              <a:t>Traffic</a:t>
            </a:r>
            <a:endParaRPr sz="2800"/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◆"/>
            </a:pPr>
            <a:r>
              <a:rPr lang="en" sz="2800"/>
              <a:t>Accidents</a:t>
            </a:r>
            <a:endParaRPr sz="2800"/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◆"/>
            </a:pPr>
            <a:r>
              <a:rPr lang="en" sz="2800"/>
              <a:t>Travel obstacles</a:t>
            </a:r>
            <a:endParaRPr sz="2800"/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◆"/>
            </a:pPr>
            <a:r>
              <a:rPr lang="en" sz="2800"/>
              <a:t>Gas price</a:t>
            </a:r>
            <a:endParaRPr sz="2800"/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◆"/>
            </a:pPr>
            <a:r>
              <a:rPr lang="en" sz="2800"/>
              <a:t>Lurking police vehicles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Traffic </a:t>
            </a:r>
            <a:r>
              <a:rPr lang="en">
                <a:highlight>
                  <a:srgbClr val="E8BA5D"/>
                </a:highlight>
              </a:rPr>
              <a:t>Jams in LA County for </a:t>
            </a:r>
            <a:r>
              <a:rPr lang="en">
                <a:highlight>
                  <a:srgbClr val="E8BA5D"/>
                </a:highlight>
              </a:rPr>
              <a:t>Level-4 (out of 4)</a:t>
            </a:r>
            <a:endParaRPr/>
          </a:p>
        </p:txBody>
      </p:sp>
      <p:pic>
        <p:nvPicPr>
          <p:cNvPr id="343" name="Google Shape;3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987" y="1017725"/>
            <a:ext cx="661802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Traffic Jams in DTLA for </a:t>
            </a:r>
            <a:r>
              <a:rPr lang="en" sz="2800">
                <a:highlight>
                  <a:srgbClr val="E8BA5D"/>
                </a:highlight>
              </a:rPr>
              <a:t>Level-3(out of 4)</a:t>
            </a:r>
            <a:endParaRPr sz="2800"/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375" y="1017725"/>
            <a:ext cx="522124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Conclusion</a:t>
            </a:r>
            <a:endParaRPr>
              <a:highlight>
                <a:srgbClr val="E8BA5D"/>
              </a:highlight>
            </a:endParaRPr>
          </a:p>
        </p:txBody>
      </p:sp>
      <p:sp>
        <p:nvSpPr>
          <p:cNvPr id="357" name="Google Shape;357;p4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"/>
              <a:buChar char="-"/>
            </a:pPr>
            <a:r>
              <a:rPr lang="en" sz="2800"/>
              <a:t>Dense traffic on highways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"/>
              <a:buChar char="-"/>
            </a:pPr>
            <a:r>
              <a:rPr lang="en" sz="2800"/>
              <a:t>Evening time is the heaviest traffic time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"/>
              <a:buChar char="-"/>
            </a:pPr>
            <a:r>
              <a:rPr lang="en" sz="2800"/>
              <a:t>Major areas of traffic in DTLA, Santa Monica, Hollywood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More insights can be found with bigger dataset using </a:t>
            </a:r>
            <a:r>
              <a:rPr b="1" lang="en" sz="2800"/>
              <a:t>this framework</a:t>
            </a:r>
            <a:r>
              <a:rPr lang="en" sz="2800"/>
              <a:t> for </a:t>
            </a:r>
            <a:r>
              <a:rPr lang="en" sz="2800"/>
              <a:t>analysis</a:t>
            </a:r>
            <a:r>
              <a:rPr lang="en" sz="2800"/>
              <a:t> of traffic</a:t>
            </a:r>
            <a:endParaRPr sz="2800"/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8BA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5"/>
          <p:cNvSpPr txBox="1"/>
          <p:nvPr>
            <p:ph type="title"/>
          </p:nvPr>
        </p:nvSpPr>
        <p:spPr>
          <a:xfrm>
            <a:off x="265500" y="11452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GitHub Link</a:t>
            </a:r>
            <a:endParaRPr>
              <a:highlight>
                <a:srgbClr val="E8BA5D"/>
              </a:highlight>
            </a:endParaRPr>
          </a:p>
        </p:txBody>
      </p:sp>
      <p:sp>
        <p:nvSpPr>
          <p:cNvPr id="365" name="Google Shape;365;p45"/>
          <p:cNvSpPr txBox="1"/>
          <p:nvPr>
            <p:ph idx="2" type="body"/>
          </p:nvPr>
        </p:nvSpPr>
        <p:spPr>
          <a:xfrm>
            <a:off x="4630300" y="945300"/>
            <a:ext cx="4354500" cy="3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 u="sng">
                <a:solidFill>
                  <a:schemeClr val="accent5"/>
                </a:solidFill>
                <a:hlinkClick r:id="rId3"/>
              </a:rPr>
              <a:t>https://github.com/rjoshi5/waze_traffic_patterns_LosAngeles</a:t>
            </a:r>
            <a:endParaRPr sz="2800"/>
          </a:p>
        </p:txBody>
      </p:sp>
      <p:pic>
        <p:nvPicPr>
          <p:cNvPr id="366" name="Google Shape;3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975" y="660975"/>
            <a:ext cx="1020250" cy="10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/>
          <p:nvPr/>
        </p:nvSpPr>
        <p:spPr>
          <a:xfrm>
            <a:off x="5050225" y="4282125"/>
            <a:ext cx="701400" cy="24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5"/>
          <p:cNvSpPr txBox="1"/>
          <p:nvPr>
            <p:ph idx="1" type="subTitle"/>
          </p:nvPr>
        </p:nvSpPr>
        <p:spPr>
          <a:xfrm>
            <a:off x="1107450" y="2388000"/>
            <a:ext cx="3203100" cy="19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/>
              <a:t>Scripts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/>
              <a:t>Dataset schema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/>
              <a:t>Deliverable visuals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/>
              <a:t>Documents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en"/>
              <a:t>Presentation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227675" y="368825"/>
            <a:ext cx="7604700" cy="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E8BA5D"/>
                </a:highlight>
              </a:rPr>
              <a:t>What is Waze</a:t>
            </a:r>
            <a:r>
              <a:rPr lang="en" sz="3600">
                <a:highlight>
                  <a:srgbClr val="E8BA5D"/>
                </a:highlight>
              </a:rPr>
              <a:t> </a:t>
            </a:r>
            <a:endParaRPr sz="3600">
              <a:highlight>
                <a:srgbClr val="E8BA5D"/>
              </a:highlight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726" y="1189325"/>
            <a:ext cx="1626049" cy="352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25" y="1189326"/>
            <a:ext cx="1626049" cy="352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6325" y="1189325"/>
            <a:ext cx="1626049" cy="352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1525" y="1189326"/>
            <a:ext cx="1626049" cy="352056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6145775" y="3769450"/>
            <a:ext cx="451800" cy="561600"/>
          </a:xfrm>
          <a:prstGeom prst="ellipse">
            <a:avLst/>
          </a:prstGeom>
          <a:noFill/>
          <a:ln cap="flat" cmpd="sng" w="38100">
            <a:solidFill>
              <a:srgbClr val="EA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5903675" y="3340750"/>
            <a:ext cx="75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785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Report</a:t>
            </a:r>
            <a:endParaRPr b="1">
              <a:solidFill>
                <a:srgbClr val="EA785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41525" y="4709875"/>
            <a:ext cx="1626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Home Page</a:t>
            </a:r>
            <a:endParaRPr b="1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706525" y="4709875"/>
            <a:ext cx="1626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Map Page</a:t>
            </a:r>
            <a:endParaRPr b="1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971550" y="4709875"/>
            <a:ext cx="1626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Navigation Page</a:t>
            </a:r>
            <a:endParaRPr b="1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7206350" y="4709875"/>
            <a:ext cx="1626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Report</a:t>
            </a:r>
            <a:r>
              <a:rPr b="1" lang="en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Page</a:t>
            </a:r>
            <a:endParaRPr b="1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1227675" y="368825"/>
            <a:ext cx="7604700" cy="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E8BA5D"/>
                </a:highlight>
              </a:rPr>
              <a:t>Introduction </a:t>
            </a:r>
            <a:endParaRPr sz="3600">
              <a:highlight>
                <a:srgbClr val="E8BA5D"/>
              </a:highlight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652950" y="1036975"/>
            <a:ext cx="8399700" cy="4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➔"/>
            </a:pPr>
            <a:r>
              <a:rPr lang="en" sz="2600"/>
              <a:t>Waze traffic data set from LA City department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Actual report from users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Alerts, Jams, Irregularities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➔"/>
            </a:pPr>
            <a:r>
              <a:rPr lang="en" sz="2600"/>
              <a:t>We are going to find out: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Areas with high volume of traffic (geography)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Peak-hours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Density of Alerts and Incidents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◆"/>
            </a:pPr>
            <a:r>
              <a:rPr lang="en" sz="2600"/>
              <a:t>Traffic volume by road types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1227675" y="3688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E8BA5D"/>
                </a:highlight>
              </a:rPr>
              <a:t>Data Specifications </a:t>
            </a:r>
            <a:endParaRPr sz="3600">
              <a:highlight>
                <a:srgbClr val="E8BA5D"/>
              </a:highlight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89375"/>
            <a:ext cx="8520600" cy="3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/>
              <a:t>URLs: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https://github.com/CityOfLosAngeles/aqueduct/blob/master/waze/schema-waze.sql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graphicFrame>
        <p:nvGraphicFramePr>
          <p:cNvPr id="106" name="Google Shape;106;p18"/>
          <p:cNvGraphicFramePr/>
          <p:nvPr/>
        </p:nvGraphicFramePr>
        <p:xfrm>
          <a:off x="410963" y="118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{39369DCD-501D-4F53-8F57-DAFCD024B554}</a:tableStyleId>
              </a:tblPr>
              <a:tblGrid>
                <a:gridCol w="5417475"/>
                <a:gridCol w="2711175"/>
              </a:tblGrid>
              <a:tr h="335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Data Set</a:t>
                      </a:r>
                      <a:endParaRPr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Size(26 MB)</a:t>
                      </a:r>
                      <a:endParaRPr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irregularities_head</a:t>
                      </a:r>
                      <a:endParaRPr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19138 KB</a:t>
                      </a:r>
                      <a:endParaRPr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88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jams_head</a:t>
                      </a:r>
                      <a:endParaRPr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2024 KB</a:t>
                      </a:r>
                      <a:endParaRPr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588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alerts_head</a:t>
                      </a:r>
                      <a:endParaRPr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1999 KB</a:t>
                      </a:r>
                      <a:endParaRPr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8BA5D"/>
                </a:highlight>
              </a:rPr>
              <a:t>Limitations on Data Set</a:t>
            </a:r>
            <a:endParaRPr>
              <a:highlight>
                <a:srgbClr val="E8BA5D"/>
              </a:highlight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fair Display"/>
              <a:buChar char="-"/>
            </a:pPr>
            <a:r>
              <a:rPr lang="en" sz="2400"/>
              <a:t>Waze d</a:t>
            </a:r>
            <a:r>
              <a:rPr lang="en" sz="2400"/>
              <a:t>ata from LA City Department 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Limited authority to </a:t>
            </a:r>
            <a:r>
              <a:rPr lang="en" sz="2400"/>
              <a:t>access</a:t>
            </a:r>
            <a:r>
              <a:rPr lang="en" sz="2400"/>
              <a:t> the full datasets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100 GB+ original, but received 10K rows for each file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 Dataset is limited for specific days </a:t>
            </a:r>
            <a:endParaRPr sz="24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highlight>
                  <a:srgbClr val="E8BA5D"/>
                </a:highlight>
              </a:rPr>
              <a:t>Oracle Cluster</a:t>
            </a:r>
            <a:r>
              <a:rPr lang="en" sz="3600">
                <a:highlight>
                  <a:srgbClr val="E8BA5D"/>
                </a:highlight>
              </a:rPr>
              <a:t> Specifications</a:t>
            </a:r>
            <a:endParaRPr sz="3600">
              <a:solidFill>
                <a:schemeClr val="dk1"/>
              </a:solidFill>
              <a:highlight>
                <a:srgbClr val="E8BA5D"/>
              </a:highlight>
            </a:endParaRPr>
          </a:p>
        </p:txBody>
      </p:sp>
      <p:graphicFrame>
        <p:nvGraphicFramePr>
          <p:cNvPr id="120" name="Google Shape;120;p20"/>
          <p:cNvGraphicFramePr/>
          <p:nvPr/>
        </p:nvGraphicFramePr>
        <p:xfrm>
          <a:off x="289438" y="111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{39369DCD-501D-4F53-8F57-DAFCD024B554}</a:tableStyleId>
              </a:tblPr>
              <a:tblGrid>
                <a:gridCol w="4183375"/>
                <a:gridCol w="4381725"/>
              </a:tblGrid>
              <a:tr h="577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OCPUs</a:t>
                      </a:r>
                      <a:endParaRPr b="1"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10</a:t>
                      </a:r>
                      <a:endParaRPr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5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Memory</a:t>
                      </a:r>
                      <a:endParaRPr b="1"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150GB</a:t>
                      </a:r>
                      <a:endParaRPr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5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Storage</a:t>
                      </a:r>
                      <a:endParaRPr b="1"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678GB</a:t>
                      </a:r>
                      <a:endParaRPr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" name="Google Shape;122;p20"/>
          <p:cNvGraphicFramePr/>
          <p:nvPr/>
        </p:nvGraphicFramePr>
        <p:xfrm>
          <a:off x="289438" y="2861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{39369DCD-501D-4F53-8F57-DAFCD024B554}</a:tableStyleId>
              </a:tblPr>
              <a:tblGrid>
                <a:gridCol w="4183375"/>
                <a:gridCol w="4381725"/>
              </a:tblGrid>
              <a:tr h="525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CPU speed</a:t>
                      </a:r>
                      <a:endParaRPr b="1"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2195.084 MHz</a:t>
                      </a:r>
                      <a:endParaRPr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5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CPU Model Name</a:t>
                      </a:r>
                      <a:endParaRPr b="1"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Intel(R) Xeon(R) CPU E5-2699C v4 @ 2.20GHz</a:t>
                      </a:r>
                      <a:endParaRPr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227675" y="445025"/>
            <a:ext cx="76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highlight>
                  <a:srgbClr val="E8BA5D"/>
                </a:highlight>
              </a:rPr>
              <a:t>Hadoop </a:t>
            </a:r>
            <a:r>
              <a:rPr lang="en" sz="3600">
                <a:highlight>
                  <a:srgbClr val="E8BA5D"/>
                </a:highlight>
              </a:rPr>
              <a:t>Specifications</a:t>
            </a:r>
            <a:endParaRPr sz="3600">
              <a:solidFill>
                <a:schemeClr val="dk1"/>
              </a:solidFill>
              <a:highlight>
                <a:srgbClr val="E8BA5D"/>
              </a:highlight>
            </a:endParaRPr>
          </a:p>
        </p:txBody>
      </p:sp>
      <p:graphicFrame>
        <p:nvGraphicFramePr>
          <p:cNvPr id="128" name="Google Shape;128;p21"/>
          <p:cNvGraphicFramePr/>
          <p:nvPr/>
        </p:nvGraphicFramePr>
        <p:xfrm>
          <a:off x="267263" y="16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{39369DCD-501D-4F53-8F57-DAFCD024B554}</a:tableStyleId>
              </a:tblPr>
              <a:tblGrid>
                <a:gridCol w="4183375"/>
                <a:gridCol w="4381725"/>
              </a:tblGrid>
              <a:tr h="577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Hadoop Cluster version</a:t>
                      </a:r>
                      <a:endParaRPr b="1"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Hadoop 2.7.1.2.4.2.0-258</a:t>
                      </a:r>
                      <a:endParaRPr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5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Hive version</a:t>
                      </a:r>
                      <a:endParaRPr b="1"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Hive 1.2.1000.2.4.2.0-258</a:t>
                      </a:r>
                      <a:endParaRPr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5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Number of nodes</a:t>
                      </a:r>
                      <a:endParaRPr b="1"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</a:t>
                      </a:r>
                      <a:endParaRPr sz="2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5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HDFS Capacity</a:t>
                      </a:r>
                      <a:endParaRPr b="1"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147 GB</a:t>
                      </a:r>
                      <a:endParaRPr sz="2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3387"/>
            <a:ext cx="915976" cy="9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